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0" r:id="rId2"/>
    <p:sldId id="275" r:id="rId3"/>
    <p:sldId id="276" r:id="rId4"/>
    <p:sldId id="265" r:id="rId5"/>
    <p:sldId id="266" r:id="rId6"/>
    <p:sldId id="267" r:id="rId7"/>
    <p:sldId id="268" r:id="rId8"/>
    <p:sldId id="256" r:id="rId9"/>
    <p:sldId id="282" r:id="rId10"/>
    <p:sldId id="279" r:id="rId11"/>
    <p:sldId id="280" r:id="rId12"/>
    <p:sldId id="281" r:id="rId13"/>
    <p:sldId id="286" r:id="rId14"/>
    <p:sldId id="283" r:id="rId15"/>
    <p:sldId id="285" r:id="rId16"/>
    <p:sldId id="287" r:id="rId17"/>
    <p:sldId id="277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9" r:id="rId27"/>
    <p:sldId id="288" r:id="rId28"/>
    <p:sldId id="289" r:id="rId29"/>
    <p:sldId id="270" r:id="rId30"/>
    <p:sldId id="271" r:id="rId31"/>
    <p:sldId id="272" r:id="rId32"/>
    <p:sldId id="273" r:id="rId33"/>
    <p:sldId id="274" r:id="rId34"/>
    <p:sldId id="27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8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3A310-4EC1-47F5-8EBD-C0EC7658D2E1}" type="datetimeFigureOut">
              <a:rPr lang="en-US" smtClean="0"/>
              <a:t>7/25/2015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705FB-F94D-4756-934E-E5CE732AC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04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Please follow the instructions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61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This is the institution where </a:t>
            </a:r>
            <a:r>
              <a:rPr lang="en-US" dirty="0" err="1" smtClean="0"/>
              <a:t>Zainul</a:t>
            </a:r>
            <a:r>
              <a:rPr lang="en-US" dirty="0" smtClean="0"/>
              <a:t> </a:t>
            </a:r>
            <a:r>
              <a:rPr lang="en-US" dirty="0" err="1" smtClean="0"/>
              <a:t>Abedin</a:t>
            </a:r>
            <a:r>
              <a:rPr lang="en-US" dirty="0" smtClean="0"/>
              <a:t> was</a:t>
            </a:r>
            <a:r>
              <a:rPr lang="en-US" baseline="0" dirty="0" smtClean="0"/>
              <a:t> taught art education.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19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He passed here for two years in London.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7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This was the first art school in Dhaka. But</a:t>
            </a:r>
            <a:r>
              <a:rPr lang="en-US" baseline="0" dirty="0" smtClean="0"/>
              <a:t> later its name was continued to Art Institute Dhaka.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88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Contribution of </a:t>
            </a:r>
            <a:r>
              <a:rPr lang="en-US" dirty="0" err="1" smtClean="0"/>
              <a:t>Zainul</a:t>
            </a:r>
            <a:r>
              <a:rPr lang="en-US" dirty="0" smtClean="0"/>
              <a:t> </a:t>
            </a:r>
            <a:r>
              <a:rPr lang="en-US" dirty="0" err="1" smtClean="0"/>
              <a:t>Abedin</a:t>
            </a:r>
            <a:r>
              <a:rPr lang="en-US" dirty="0" smtClean="0"/>
              <a:t> mentioned from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4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One of his contributions.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4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Another contribution.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39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 great contribution.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01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some new and critical words in this lesson. So these meaning of the words will help them to understand the subject matter during silent reading.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82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Please go according to animation.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11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go according to animation.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0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Welcome slide. This picture is related to the topic. So I have chosen it. Teacher may change it if he wants.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78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go according to animation.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59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go according to animation.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62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go according to animation.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52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go according to animation.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34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Just click and advance according to animation.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52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Just click and advance according to animation.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4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Silent reading</a:t>
            </a:r>
            <a:r>
              <a:rPr lang="en-US" baseline="0" dirty="0" smtClean="0"/>
              <a:t> option. Please help the learners to understand the topic. Teacher may monitor this option moving in the class room.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152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for the teachers. He may use it as</a:t>
            </a:r>
            <a:r>
              <a:rPr lang="en-US" baseline="0" dirty="0" smtClean="0"/>
              <a:t> any purpose. Suppose, some students have not brought the text books. It may be helpful to them for silent reading.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70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may conduct this option giving</a:t>
            </a:r>
            <a:r>
              <a:rPr lang="en-US" baseline="0" dirty="0" smtClean="0"/>
              <a:t> the learners group works. Just the group will write two or three sentences about the pictures.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50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Same as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45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Identity of</a:t>
            </a:r>
            <a:r>
              <a:rPr lang="en-US" baseline="0" dirty="0" smtClean="0"/>
              <a:t> presenter and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12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a CD related function. Whenever we will get the CD, we will provide this section then. Teacher may conduct it himself also.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20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Same as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766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may tell the learners to write a paragraph or summery of </a:t>
            </a:r>
            <a:r>
              <a:rPr lang="en-US" dirty="0" err="1" smtClean="0"/>
              <a:t>Zainul</a:t>
            </a:r>
            <a:r>
              <a:rPr lang="en-US" dirty="0" smtClean="0"/>
              <a:t> </a:t>
            </a:r>
            <a:r>
              <a:rPr lang="en-US" dirty="0" err="1" smtClean="0"/>
              <a:t>Abedin</a:t>
            </a:r>
            <a:r>
              <a:rPr lang="en-US" dirty="0" smtClean="0"/>
              <a:t> from the total topic for the next class as home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070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Last greeting.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10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First click in blank space, 2</a:t>
            </a:r>
            <a:r>
              <a:rPr lang="en-US" baseline="30000" dirty="0" smtClean="0"/>
              <a:t>nd</a:t>
            </a:r>
            <a:r>
              <a:rPr lang="en-US" dirty="0" smtClean="0"/>
              <a:t> click on</a:t>
            </a:r>
            <a:r>
              <a:rPr lang="en-US" baseline="0" dirty="0" smtClean="0"/>
              <a:t> the package and third click on the blank.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84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Students will tell this.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57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Lesson declaration.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18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All the four skills will be focused</a:t>
            </a:r>
            <a:r>
              <a:rPr lang="en-US" baseline="0" dirty="0" smtClean="0"/>
              <a:t> in this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7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Information abut </a:t>
            </a:r>
            <a:r>
              <a:rPr lang="en-US" dirty="0" err="1" smtClean="0"/>
              <a:t>Zainul</a:t>
            </a:r>
            <a:r>
              <a:rPr lang="en-US" dirty="0" smtClean="0"/>
              <a:t> </a:t>
            </a:r>
            <a:r>
              <a:rPr lang="en-US" dirty="0" err="1" smtClean="0"/>
              <a:t>Abedin</a:t>
            </a:r>
            <a:r>
              <a:rPr lang="en-US" dirty="0" smtClean="0"/>
              <a:t> is </a:t>
            </a:r>
            <a:r>
              <a:rPr lang="en-US" baseline="0" dirty="0" smtClean="0"/>
              <a:t> transferred to the learners.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80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</a:t>
            </a:r>
            <a:r>
              <a:rPr lang="en-US" baseline="0" dirty="0" smtClean="0"/>
              <a:t> series of beauty of this river influenced </a:t>
            </a:r>
            <a:r>
              <a:rPr lang="en-US" baseline="0" dirty="0" err="1" smtClean="0"/>
              <a:t>Zainul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Abedin</a:t>
            </a:r>
            <a:r>
              <a:rPr lang="en-US" baseline="0" dirty="0" smtClean="0"/>
              <a:t> to become an artist in future.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705FB-F94D-4756-934E-E5CE732ACA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6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854A-F4A0-4DA3-9D11-794E3367AB00}" type="datetimeFigureOut">
              <a:rPr lang="en-US" smtClean="0"/>
              <a:t>7/25/2015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E7CD-1CD6-4882-BCC7-37D83A3D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4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854A-F4A0-4DA3-9D11-794E3367AB00}" type="datetimeFigureOut">
              <a:rPr lang="en-US" smtClean="0"/>
              <a:t>7/25/2015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E7CD-1CD6-4882-BCC7-37D83A3D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04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854A-F4A0-4DA3-9D11-794E3367AB00}" type="datetimeFigureOut">
              <a:rPr lang="en-US" smtClean="0"/>
              <a:t>7/25/2015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E7CD-1CD6-4882-BCC7-37D83A3D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8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854A-F4A0-4DA3-9D11-794E3367AB00}" type="datetimeFigureOut">
              <a:rPr lang="en-US" smtClean="0"/>
              <a:t>7/25/2015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E7CD-1CD6-4882-BCC7-37D83A3D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99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854A-F4A0-4DA3-9D11-794E3367AB00}" type="datetimeFigureOut">
              <a:rPr lang="en-US" smtClean="0"/>
              <a:t>7/25/2015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E7CD-1CD6-4882-BCC7-37D83A3D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4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854A-F4A0-4DA3-9D11-794E3367AB00}" type="datetimeFigureOut">
              <a:rPr lang="en-US" smtClean="0"/>
              <a:t>7/25/2015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E7CD-1CD6-4882-BCC7-37D83A3D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9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854A-F4A0-4DA3-9D11-794E3367AB00}" type="datetimeFigureOut">
              <a:rPr lang="en-US" smtClean="0"/>
              <a:t>7/25/2015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E7CD-1CD6-4882-BCC7-37D83A3D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13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854A-F4A0-4DA3-9D11-794E3367AB00}" type="datetimeFigureOut">
              <a:rPr lang="en-US" smtClean="0"/>
              <a:t>7/25/2015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E7CD-1CD6-4882-BCC7-37D83A3D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7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854A-F4A0-4DA3-9D11-794E3367AB00}" type="datetimeFigureOut">
              <a:rPr lang="en-US" smtClean="0"/>
              <a:t>7/25/2015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E7CD-1CD6-4882-BCC7-37D83A3D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8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854A-F4A0-4DA3-9D11-794E3367AB00}" type="datetimeFigureOut">
              <a:rPr lang="en-US" smtClean="0"/>
              <a:t>7/25/2015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E7CD-1CD6-4882-BCC7-37D83A3D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86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854A-F4A0-4DA3-9D11-794E3367AB00}" type="datetimeFigureOut">
              <a:rPr lang="en-US" smtClean="0"/>
              <a:t>7/25/2015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E7CD-1CD6-4882-BCC7-37D83A3D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3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A854A-F4A0-4DA3-9D11-794E3367AB00}" type="datetimeFigureOut">
              <a:rPr lang="en-US" smtClean="0"/>
              <a:t>7/25/2015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4E7CD-1CD6-4882-BCC7-37D83A3D2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946" y="1447800"/>
            <a:ext cx="778405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Notes for the teachers </a:t>
            </a:r>
          </a:p>
          <a:p>
            <a:pPr algn="ctr"/>
            <a:r>
              <a:rPr lang="en-US" sz="3200" b="1" dirty="0" smtClean="0">
                <a:latin typeface="Book Antiqua" pitchFamily="18" charset="0"/>
              </a:rPr>
              <a:t>not for the students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7914" y="3200400"/>
            <a:ext cx="8375248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Book Antiqua" pitchFamily="18" charset="0"/>
              </a:rPr>
              <a:t>Dear colleagues,</a:t>
            </a:r>
          </a:p>
          <a:p>
            <a:pPr algn="just"/>
            <a:r>
              <a:rPr lang="en-US" sz="3200" b="1" dirty="0" smtClean="0">
                <a:latin typeface="Book Antiqua" pitchFamily="18" charset="0"/>
              </a:rPr>
              <a:t>There are some special instructions below the pages. If you read it before presentation, it may be helpful to you to present the class effectively.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29" y="762000"/>
            <a:ext cx="7468713" cy="4967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029" y="184666"/>
            <a:ext cx="746871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Government School of Art, Kolkata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029" y="5791200"/>
            <a:ext cx="746871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After completing high school, he got admitted in this school.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6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4800"/>
            <a:ext cx="7620000" cy="5499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2000" y="58674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He attended the Slade School of arts in London from 1951-52.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286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Slade School of arts, London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877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1314" y="1524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atin typeface="Book Antiqua" pitchFamily="18" charset="0"/>
              </a:rPr>
              <a:t>First art school, Dhaka. Now Art </a:t>
            </a:r>
            <a:r>
              <a:rPr lang="en-US" sz="2000" b="1" dirty="0">
                <a:latin typeface="Book Antiqua" pitchFamily="18" charset="0"/>
              </a:rPr>
              <a:t>I</a:t>
            </a:r>
            <a:r>
              <a:rPr lang="en-US" sz="2000" b="1" dirty="0" smtClean="0">
                <a:latin typeface="Book Antiqua" pitchFamily="18" charset="0"/>
              </a:rPr>
              <a:t>nstitute, Dhaka</a:t>
            </a:r>
            <a:endParaRPr lang="en-US" sz="20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Book Antiqua" pitchFamily="18" charset="0"/>
              </a:rPr>
              <a:t>Zainul</a:t>
            </a:r>
            <a:r>
              <a:rPr lang="en-US" sz="2400" b="1" dirty="0" smtClean="0">
                <a:latin typeface="Book Antiqua" pitchFamily="18" charset="0"/>
              </a:rPr>
              <a:t> </a:t>
            </a:r>
            <a:r>
              <a:rPr lang="en-US" sz="2400" b="1" dirty="0" err="1" smtClean="0">
                <a:latin typeface="Book Antiqua" pitchFamily="18" charset="0"/>
              </a:rPr>
              <a:t>Abedin</a:t>
            </a:r>
            <a:r>
              <a:rPr lang="en-US" sz="2400" b="1" dirty="0" smtClean="0">
                <a:latin typeface="Book Antiqua" pitchFamily="18" charset="0"/>
              </a:rPr>
              <a:t> was the first principal of this institution.</a:t>
            </a:r>
            <a:endParaRPr lang="en-US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7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4800"/>
            <a:ext cx="7086600" cy="5780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6085337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ook Antiqua" pitchFamily="18" charset="0"/>
              </a:rPr>
              <a:t>w</a:t>
            </a:r>
            <a:r>
              <a:rPr lang="en-US" sz="3600" b="1" dirty="0" smtClean="0">
                <a:latin typeface="Book Antiqua" pitchFamily="18" charset="0"/>
              </a:rPr>
              <a:t>as the founder of-</a:t>
            </a:r>
            <a:endParaRPr lang="en-US" sz="36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73225"/>
            <a:ext cx="9114971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Folk Art Museum at </a:t>
            </a:r>
            <a:r>
              <a:rPr lang="en-US" sz="3200" b="1" dirty="0" err="1" smtClean="0">
                <a:latin typeface="Book Antiqua" pitchFamily="18" charset="0"/>
              </a:rPr>
              <a:t>Sonargaon</a:t>
            </a:r>
            <a:r>
              <a:rPr lang="en-US" sz="3200" b="1" dirty="0" smtClean="0">
                <a:latin typeface="Book Antiqua" pitchFamily="18" charset="0"/>
              </a:rPr>
              <a:t>,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64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5943"/>
            <a:ext cx="8610600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8600" y="5791200"/>
            <a:ext cx="86106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Book Antiqua" pitchFamily="18" charset="0"/>
              </a:rPr>
              <a:t>Zainul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dirty="0" err="1" smtClean="0">
                <a:latin typeface="Book Antiqua" pitchFamily="18" charset="0"/>
              </a:rPr>
              <a:t>Abedin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i="1" dirty="0" err="1" smtClean="0">
                <a:latin typeface="Book Antiqua" pitchFamily="18" charset="0"/>
              </a:rPr>
              <a:t>Shangrahasala</a:t>
            </a:r>
            <a:r>
              <a:rPr lang="en-US" sz="2800" b="1" dirty="0" smtClean="0">
                <a:latin typeface="Book Antiqua" pitchFamily="18" charset="0"/>
              </a:rPr>
              <a:t>, a gallery of his own works in </a:t>
            </a:r>
            <a:r>
              <a:rPr lang="en-US" sz="2800" b="1" dirty="0" err="1" smtClean="0">
                <a:latin typeface="Book Antiqua" pitchFamily="18" charset="0"/>
              </a:rPr>
              <a:t>Mymensingh</a:t>
            </a:r>
            <a:r>
              <a:rPr lang="en-US" sz="2800" b="1" dirty="0" smtClean="0">
                <a:latin typeface="Book Antiqua" pitchFamily="18" charset="0"/>
              </a:rPr>
              <a:t>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8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" b="4339"/>
          <a:stretch/>
        </p:blipFill>
        <p:spPr>
          <a:xfrm>
            <a:off x="4800600" y="261255"/>
            <a:ext cx="4114800" cy="629920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4800" y="261255"/>
            <a:ext cx="4495800" cy="6299201"/>
          </a:xfrm>
          <a:prstGeom prst="rightArrow">
            <a:avLst>
              <a:gd name="adj1" fmla="val 50000"/>
              <a:gd name="adj2" fmla="val 43866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Book Antiqua" pitchFamily="18" charset="0"/>
              </a:rPr>
              <a:t>Zainul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dirty="0" err="1" smtClean="0">
                <a:latin typeface="Book Antiqua" pitchFamily="18" charset="0"/>
              </a:rPr>
              <a:t>Abedin</a:t>
            </a:r>
            <a:r>
              <a:rPr lang="en-US" sz="2800" b="1" dirty="0" smtClean="0">
                <a:latin typeface="Book Antiqua" pitchFamily="18" charset="0"/>
              </a:rPr>
              <a:t> designed the  page of Constitution</a:t>
            </a:r>
          </a:p>
          <a:p>
            <a:r>
              <a:rPr lang="en-US" sz="2800" b="1" dirty="0" smtClean="0">
                <a:latin typeface="Book Antiqua" pitchFamily="18" charset="0"/>
              </a:rPr>
              <a:t> of Bangladesh.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66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762000" y="3048000"/>
            <a:ext cx="7543800" cy="2209800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latin typeface="Book Antiqua" pitchFamily="18" charset="0"/>
              </a:rPr>
              <a:t>Try to tell the meaning of the word  then follow the picture and match the meaning. Make a sentence with the main word.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Down Ribbon 2"/>
          <p:cNvSpPr/>
          <p:nvPr/>
        </p:nvSpPr>
        <p:spPr>
          <a:xfrm>
            <a:off x="762000" y="1143000"/>
            <a:ext cx="7543800" cy="1295400"/>
          </a:xfrm>
          <a:prstGeom prst="ribbon">
            <a:avLst>
              <a:gd name="adj1" fmla="val 16667"/>
              <a:gd name="adj2" fmla="val 717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Key words/new words option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2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971" y="619780"/>
            <a:ext cx="7848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Famine Sketches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5867400"/>
            <a:ext cx="78486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Book Antiqua" pitchFamily="18" charset="0"/>
              </a:rPr>
              <a:t>Zainul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dirty="0" err="1" smtClean="0">
                <a:latin typeface="Book Antiqua" pitchFamily="18" charset="0"/>
              </a:rPr>
              <a:t>Abedin</a:t>
            </a:r>
            <a:r>
              <a:rPr lang="en-US" sz="2800" b="1" dirty="0" smtClean="0">
                <a:latin typeface="Book Antiqua" pitchFamily="18" charset="0"/>
              </a:rPr>
              <a:t> was famous for drawing famine sketches.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371600"/>
            <a:ext cx="4762500" cy="42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Pentagon 6"/>
          <p:cNvSpPr/>
          <p:nvPr/>
        </p:nvSpPr>
        <p:spPr>
          <a:xfrm>
            <a:off x="609600" y="1371600"/>
            <a:ext cx="3086100" cy="4210050"/>
          </a:xfrm>
          <a:prstGeom prst="homePlate">
            <a:avLst>
              <a:gd name="adj" fmla="val 41534"/>
            </a:avLst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smtClean="0">
                <a:latin typeface="Book Antiqua" pitchFamily="18" charset="0"/>
              </a:rPr>
              <a:t>Meaning</a:t>
            </a:r>
          </a:p>
          <a:p>
            <a:pPr algn="ctr"/>
            <a:endParaRPr lang="en-US" sz="2800" b="1" i="1" u="sng" dirty="0" smtClean="0">
              <a:latin typeface="Book Antiqua" pitchFamily="18" charset="0"/>
            </a:endParaRPr>
          </a:p>
          <a:p>
            <a:pPr algn="ctr"/>
            <a:r>
              <a:rPr lang="en-US" sz="3200" b="1" dirty="0" smtClean="0">
                <a:latin typeface="Book Antiqua" pitchFamily="18" charset="0"/>
              </a:rPr>
              <a:t>Drawing of a famine picture</a:t>
            </a:r>
          </a:p>
        </p:txBody>
      </p:sp>
    </p:spTree>
    <p:extLst>
      <p:ext uri="{BB962C8B-B14F-4D97-AF65-F5344CB8AC3E}">
        <p14:creationId xmlns:p14="http://schemas.microsoft.com/office/powerpoint/2010/main" val="348176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971" y="619780"/>
            <a:ext cx="7848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Sinister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5867400"/>
            <a:ext cx="7848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Timid people are afraid of sinister face.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 flipH="1">
            <a:off x="4343400" y="1371600"/>
            <a:ext cx="4111170" cy="4210050"/>
          </a:xfrm>
          <a:prstGeom prst="homePlate">
            <a:avLst>
              <a:gd name="adj" fmla="val 41534"/>
            </a:avLst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smtClean="0">
                <a:latin typeface="Book Antiqua" pitchFamily="18" charset="0"/>
              </a:rPr>
              <a:t>Meaning</a:t>
            </a:r>
          </a:p>
          <a:p>
            <a:pPr algn="ctr"/>
            <a:endParaRPr lang="en-US" sz="2800" b="1" i="1" u="sng" dirty="0" smtClean="0">
              <a:latin typeface="Book Antiqua" pitchFamily="18" charset="0"/>
            </a:endParaRPr>
          </a:p>
          <a:p>
            <a:pPr algn="ctr"/>
            <a:r>
              <a:rPr lang="en-US" sz="3200" b="1" dirty="0" smtClean="0">
                <a:latin typeface="Book Antiqua" pitchFamily="18" charset="0"/>
              </a:rPr>
              <a:t>harmful, injurious, pernicious, </a:t>
            </a:r>
            <a:endParaRPr lang="en-US" sz="3200" b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t="6074" r="26191" b="14709"/>
          <a:stretch/>
        </p:blipFill>
        <p:spPr>
          <a:xfrm>
            <a:off x="605971" y="1225349"/>
            <a:ext cx="3653971" cy="454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2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76400" y="5791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ook Antiqua" pitchFamily="18" charset="0"/>
              </a:rPr>
              <a:t>Welcome you all, dear students.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304800"/>
            <a:ext cx="8686800" cy="624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7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5971" y="381000"/>
            <a:ext cx="7848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ook Antiqua" pitchFamily="18" charset="0"/>
              </a:rPr>
              <a:t>S</a:t>
            </a:r>
            <a:r>
              <a:rPr lang="en-US" sz="2800" b="1" dirty="0" smtClean="0">
                <a:latin typeface="Book Antiqua" pitchFamily="18" charset="0"/>
              </a:rPr>
              <a:t>keletal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5867400"/>
            <a:ext cx="78486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The picture shows the skeletal parts of human body.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9600" y="1371600"/>
            <a:ext cx="4191000" cy="4210050"/>
          </a:xfrm>
          <a:prstGeom prst="homePlate">
            <a:avLst>
              <a:gd name="adj" fmla="val 41534"/>
            </a:avLst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smtClean="0">
                <a:latin typeface="Book Antiqua" pitchFamily="18" charset="0"/>
              </a:rPr>
              <a:t>Meaning</a:t>
            </a:r>
          </a:p>
          <a:p>
            <a:pPr algn="ctr"/>
            <a:endParaRPr lang="en-US" sz="3200" b="1" dirty="0" smtClean="0">
              <a:latin typeface="Book Antiqua" pitchFamily="18" charset="0"/>
            </a:endParaRPr>
          </a:p>
          <a:p>
            <a:pPr algn="ctr"/>
            <a:r>
              <a:rPr lang="en-US" sz="3200" b="1" dirty="0" smtClean="0">
                <a:latin typeface="Book Antiqua" pitchFamily="18" charset="0"/>
              </a:rPr>
              <a:t>Frame or structure of body</a:t>
            </a:r>
          </a:p>
          <a:p>
            <a:pPr algn="ctr"/>
            <a:endParaRPr lang="en-US" sz="2800" b="1" dirty="0" smtClean="0">
              <a:latin typeface="Book Antiqu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66800"/>
            <a:ext cx="3657600" cy="4657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58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971" y="619780"/>
            <a:ext cx="7848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Plight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5867400"/>
            <a:ext cx="7848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It is our plight to protect addiction.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 flipH="1">
            <a:off x="4953000" y="1236592"/>
            <a:ext cx="3511446" cy="4478408"/>
          </a:xfrm>
          <a:prstGeom prst="homePlate">
            <a:avLst>
              <a:gd name="adj" fmla="val 30374"/>
            </a:avLst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smtClean="0">
                <a:latin typeface="Book Antiqua" pitchFamily="18" charset="0"/>
              </a:rPr>
              <a:t>Meaning</a:t>
            </a:r>
          </a:p>
          <a:p>
            <a:pPr algn="ctr"/>
            <a:endParaRPr lang="en-US" sz="2800" b="1" i="1" u="sng" dirty="0" smtClean="0">
              <a:latin typeface="Book Antiqua" pitchFamily="18" charset="0"/>
            </a:endParaRPr>
          </a:p>
          <a:p>
            <a:pPr algn="ctr"/>
            <a:r>
              <a:rPr lang="en-US" sz="3200" b="1" dirty="0" smtClean="0">
                <a:latin typeface="Book Antiqua" pitchFamily="18" charset="0"/>
              </a:rPr>
              <a:t>Commitment, promise, pledge, undertaking, promising</a:t>
            </a:r>
            <a:endParaRPr lang="en-US" sz="3200" b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36592"/>
            <a:ext cx="4343399" cy="44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5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619780"/>
            <a:ext cx="834389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Depict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999" y="5715000"/>
            <a:ext cx="8343899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A painter depicts his imagination by drawing pictures.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381000" y="1402255"/>
            <a:ext cx="3581400" cy="3998842"/>
          </a:xfrm>
          <a:prstGeom prst="homePlate">
            <a:avLst>
              <a:gd name="adj" fmla="val 41690"/>
            </a:avLst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smtClean="0">
                <a:latin typeface="Book Antiqua" pitchFamily="18" charset="0"/>
              </a:rPr>
              <a:t>Meaning</a:t>
            </a:r>
          </a:p>
          <a:p>
            <a:pPr algn="ctr"/>
            <a:endParaRPr lang="en-US" sz="2800" b="1" i="1" u="sng" dirty="0" smtClean="0">
              <a:latin typeface="Book Antiqua" pitchFamily="18" charset="0"/>
            </a:endParaRPr>
          </a:p>
          <a:p>
            <a:pPr algn="ctr"/>
            <a:r>
              <a:rPr lang="en-US" sz="3200" b="1" dirty="0" smtClean="0">
                <a:latin typeface="Book Antiqua" pitchFamily="18" charset="0"/>
              </a:rPr>
              <a:t>Representing by drawing</a:t>
            </a:r>
            <a:endParaRPr lang="en-US" sz="3200" b="1" dirty="0">
              <a:latin typeface="Book Antiqu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8"/>
          <a:stretch/>
        </p:blipFill>
        <p:spPr>
          <a:xfrm>
            <a:off x="3962400" y="1420396"/>
            <a:ext cx="4740726" cy="39915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171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971" y="619780"/>
            <a:ext cx="7848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Compassion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5867400"/>
            <a:ext cx="7848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We should have compassion to the helpless.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 flipH="1">
            <a:off x="4716018" y="1349453"/>
            <a:ext cx="3742182" cy="4365546"/>
          </a:xfrm>
          <a:prstGeom prst="homePlate">
            <a:avLst>
              <a:gd name="adj" fmla="val 41690"/>
            </a:avLst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smtClean="0">
                <a:latin typeface="Book Antiqua" pitchFamily="18" charset="0"/>
              </a:rPr>
              <a:t>Meaning</a:t>
            </a:r>
          </a:p>
          <a:p>
            <a:pPr algn="ctr"/>
            <a:endParaRPr lang="en-US" sz="2800" b="1" i="1" u="sng" dirty="0" smtClean="0">
              <a:latin typeface="Book Antiqua" pitchFamily="18" charset="0"/>
            </a:endParaRPr>
          </a:p>
          <a:p>
            <a:pPr algn="ctr"/>
            <a:r>
              <a:rPr lang="en-US" sz="3200" b="1" dirty="0" smtClean="0">
                <a:latin typeface="Book Antiqua" pitchFamily="18" charset="0"/>
              </a:rPr>
              <a:t>sympathy, empathy, </a:t>
            </a:r>
            <a:endParaRPr lang="en-US" sz="3200" b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r="23205"/>
          <a:stretch/>
        </p:blipFill>
        <p:spPr>
          <a:xfrm>
            <a:off x="609600" y="1349452"/>
            <a:ext cx="4106418" cy="43655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181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971" y="619780"/>
            <a:ext cx="7848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Charcoal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5867400"/>
            <a:ext cx="78486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Carbon monoxide is produced by burning charcoal.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605971" y="1349453"/>
            <a:ext cx="3127829" cy="4210050"/>
          </a:xfrm>
          <a:prstGeom prst="homePlate">
            <a:avLst>
              <a:gd name="adj" fmla="val 41690"/>
            </a:avLst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smtClean="0">
                <a:latin typeface="Book Antiqua" pitchFamily="18" charset="0"/>
              </a:rPr>
              <a:t>Meaning</a:t>
            </a:r>
          </a:p>
          <a:p>
            <a:pPr algn="ctr"/>
            <a:r>
              <a:rPr lang="en-US" sz="2800" b="1" dirty="0" smtClean="0">
                <a:latin typeface="Book Antiqua" pitchFamily="18" charset="0"/>
              </a:rPr>
              <a:t>coal, cinder, burning object</a:t>
            </a:r>
          </a:p>
          <a:p>
            <a:pPr algn="ctr"/>
            <a:endParaRPr lang="en-US" sz="2800" b="1" i="1" u="sng" dirty="0" smtClean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49453"/>
            <a:ext cx="4644571" cy="421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7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971" y="619780"/>
            <a:ext cx="7848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Milestone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5867400"/>
            <a:ext cx="7848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Cambrian College is a milestone of education.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 flipH="1">
            <a:off x="4960258" y="1480157"/>
            <a:ext cx="3497942" cy="3802743"/>
          </a:xfrm>
          <a:prstGeom prst="homePlate">
            <a:avLst>
              <a:gd name="adj" fmla="val 41690"/>
            </a:avLst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smtClean="0">
                <a:latin typeface="Book Antiqua" pitchFamily="18" charset="0"/>
              </a:rPr>
              <a:t>Meaning</a:t>
            </a:r>
          </a:p>
          <a:p>
            <a:pPr algn="ctr"/>
            <a:r>
              <a:rPr lang="en-US" sz="2800" b="1" dirty="0" smtClean="0">
                <a:latin typeface="Book Antiqua" pitchFamily="18" charset="0"/>
              </a:rPr>
              <a:t>A guide to way</a:t>
            </a:r>
          </a:p>
          <a:p>
            <a:pPr algn="ctr"/>
            <a:r>
              <a:rPr lang="en-US" sz="2800" b="1" dirty="0" smtClean="0">
                <a:latin typeface="Book Antiqua" pitchFamily="18" charset="0"/>
              </a:rPr>
              <a:t>destination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 t="21799" r="37558" b="22751"/>
          <a:stretch/>
        </p:blipFill>
        <p:spPr>
          <a:xfrm>
            <a:off x="609600" y="1480157"/>
            <a:ext cx="4354287" cy="38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3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486" y="347990"/>
            <a:ext cx="80772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Lets have a tour from the text.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921304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A Read the text and answer the questions that follow.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3716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Book Antiqua" pitchFamily="18" charset="0"/>
              </a:rPr>
              <a:t>Dear learners, Open you text book at page 83 and start silent reading from, “ The pioneer of Bangladeshi modern art </a:t>
            </a:r>
            <a:r>
              <a:rPr lang="en-US" sz="2400" b="1" dirty="0" err="1" smtClean="0">
                <a:latin typeface="Book Antiqua" pitchFamily="18" charset="0"/>
              </a:rPr>
              <a:t>Zainul</a:t>
            </a:r>
            <a:r>
              <a:rPr lang="en-US" sz="2400" b="1" dirty="0" smtClean="0">
                <a:latin typeface="Book Antiqua" pitchFamily="18" charset="0"/>
              </a:rPr>
              <a:t> </a:t>
            </a:r>
            <a:r>
              <a:rPr lang="en-US" sz="2400" b="1" dirty="0" err="1" smtClean="0">
                <a:latin typeface="Book Antiqua" pitchFamily="18" charset="0"/>
              </a:rPr>
              <a:t>Abedin</a:t>
            </a:r>
            <a:r>
              <a:rPr lang="en-US" sz="2400" b="1" dirty="0" smtClean="0">
                <a:latin typeface="Book Antiqua" pitchFamily="18" charset="0"/>
              </a:rPr>
              <a:t> is widely acclaimed for his Bengal ‘Famine Sketches’……………………………………………………….. 29 December 1914 and died on 28 may 1976.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172" y="3310592"/>
            <a:ext cx="838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Book Antiqua" pitchFamily="18" charset="0"/>
              </a:rPr>
              <a:t>Questions</a:t>
            </a:r>
          </a:p>
          <a:p>
            <a:pPr marL="342900" indent="-342900" algn="just">
              <a:buAutoNum type="arabicPeriod"/>
            </a:pPr>
            <a:r>
              <a:rPr lang="en-US" sz="2400" b="1" dirty="0" smtClean="0">
                <a:latin typeface="Book Antiqua" pitchFamily="18" charset="0"/>
              </a:rPr>
              <a:t>Write in details how </a:t>
            </a:r>
            <a:r>
              <a:rPr lang="en-US" sz="2400" b="1" dirty="0" err="1" smtClean="0">
                <a:latin typeface="Book Antiqua" pitchFamily="18" charset="0"/>
              </a:rPr>
              <a:t>Zainul</a:t>
            </a:r>
            <a:r>
              <a:rPr lang="en-US" sz="2400" b="1" dirty="0" smtClean="0">
                <a:latin typeface="Book Antiqua" pitchFamily="18" charset="0"/>
              </a:rPr>
              <a:t> </a:t>
            </a:r>
            <a:r>
              <a:rPr lang="en-US" sz="2400" b="1" dirty="0" err="1" smtClean="0">
                <a:latin typeface="Book Antiqua" pitchFamily="18" charset="0"/>
              </a:rPr>
              <a:t>Abedin</a:t>
            </a:r>
            <a:r>
              <a:rPr lang="en-US" sz="2400" b="1" dirty="0" smtClean="0">
                <a:latin typeface="Book Antiqua" pitchFamily="18" charset="0"/>
              </a:rPr>
              <a:t> portrayed the sufferings of people.</a:t>
            </a:r>
          </a:p>
          <a:p>
            <a:pPr marL="342900" indent="-342900" algn="just">
              <a:buAutoNum type="arabicPeriod"/>
            </a:pPr>
            <a:r>
              <a:rPr lang="en-US" sz="2400" b="1" dirty="0" smtClean="0">
                <a:latin typeface="Book Antiqua" pitchFamily="18" charset="0"/>
              </a:rPr>
              <a:t>What influence did the river </a:t>
            </a:r>
            <a:r>
              <a:rPr lang="en-US" sz="2400" b="1" dirty="0" err="1" smtClean="0">
                <a:latin typeface="Book Antiqua" pitchFamily="18" charset="0"/>
              </a:rPr>
              <a:t>Bramhmaputra</a:t>
            </a:r>
            <a:r>
              <a:rPr lang="en-US" sz="2400" b="1" dirty="0" smtClean="0">
                <a:latin typeface="Book Antiqua" pitchFamily="18" charset="0"/>
              </a:rPr>
              <a:t> have on </a:t>
            </a:r>
            <a:r>
              <a:rPr lang="en-US" sz="2400" b="1" dirty="0" err="1" smtClean="0">
                <a:latin typeface="Book Antiqua" pitchFamily="18" charset="0"/>
              </a:rPr>
              <a:t>Zainul</a:t>
            </a:r>
            <a:r>
              <a:rPr lang="en-US" sz="2400" b="1" dirty="0" smtClean="0">
                <a:latin typeface="Book Antiqua" pitchFamily="18" charset="0"/>
              </a:rPr>
              <a:t> </a:t>
            </a:r>
            <a:r>
              <a:rPr lang="en-US" sz="2400" b="1" dirty="0" err="1" smtClean="0">
                <a:latin typeface="Book Antiqua" pitchFamily="18" charset="0"/>
              </a:rPr>
              <a:t>Abdin</a:t>
            </a:r>
            <a:r>
              <a:rPr lang="en-US" sz="2400" b="1" dirty="0" smtClean="0">
                <a:latin typeface="Book Antiqua" pitchFamily="18" charset="0"/>
              </a:rPr>
              <a:t>? How did he show this influence in his works?</a:t>
            </a:r>
          </a:p>
          <a:p>
            <a:pPr marL="342900" indent="-342900" algn="just">
              <a:buAutoNum type="arabicPeriod"/>
            </a:pPr>
            <a:r>
              <a:rPr lang="en-US" sz="2400" b="1" dirty="0" smtClean="0">
                <a:latin typeface="Book Antiqua" pitchFamily="18" charset="0"/>
              </a:rPr>
              <a:t>What did these work earn him later in his life?</a:t>
            </a:r>
          </a:p>
          <a:p>
            <a:pPr marL="342900" indent="-342900" algn="just">
              <a:buAutoNum type="arabicPeriod"/>
            </a:pPr>
            <a:r>
              <a:rPr lang="en-US" sz="2400" b="1" dirty="0" smtClean="0">
                <a:latin typeface="Book Antiqua" pitchFamily="18" charset="0"/>
              </a:rPr>
              <a:t>How did his art help to intensify the noncooperation movement?</a:t>
            </a:r>
            <a:endParaRPr lang="en-US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0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100" dirty="0">
                <a:latin typeface="Book Antiqua" pitchFamily="18" charset="0"/>
              </a:rPr>
              <a:t>A Read the text and answer the questions that follow.</a:t>
            </a:r>
          </a:p>
          <a:p>
            <a:pPr algn="just"/>
            <a:r>
              <a:rPr lang="en-US" sz="2400" spc="-100" dirty="0">
                <a:latin typeface="Book Antiqua" pitchFamily="18" charset="0"/>
              </a:rPr>
              <a:t>The pioneer of Bangladeshi modern art </a:t>
            </a:r>
            <a:r>
              <a:rPr lang="en-US" sz="2400" spc="-100" dirty="0" err="1">
                <a:latin typeface="Book Antiqua" pitchFamily="18" charset="0"/>
              </a:rPr>
              <a:t>Zainul</a:t>
            </a:r>
            <a:r>
              <a:rPr lang="en-US" sz="2400" spc="-100" dirty="0">
                <a:latin typeface="Book Antiqua" pitchFamily="18" charset="0"/>
              </a:rPr>
              <a:t> </a:t>
            </a:r>
            <a:r>
              <a:rPr lang="en-US" sz="2400" spc="-100" dirty="0" err="1" smtClean="0">
                <a:latin typeface="Book Antiqua" pitchFamily="18" charset="0"/>
              </a:rPr>
              <a:t>Abedin</a:t>
            </a:r>
            <a:r>
              <a:rPr lang="en-US" sz="2400" spc="-100" dirty="0" smtClean="0">
                <a:latin typeface="Book Antiqua" pitchFamily="18" charset="0"/>
              </a:rPr>
              <a:t> is </a:t>
            </a:r>
            <a:r>
              <a:rPr lang="en-US" sz="2400" spc="-100" dirty="0">
                <a:latin typeface="Book Antiqua" pitchFamily="18" charset="0"/>
              </a:rPr>
              <a:t>widely acclaimed for his Bengal ‘Famine Sketches</a:t>
            </a:r>
            <a:r>
              <a:rPr lang="en-US" sz="2400" spc="-100" dirty="0" smtClean="0">
                <a:latin typeface="Book Antiqua" pitchFamily="18" charset="0"/>
              </a:rPr>
              <a:t>’. Through </a:t>
            </a:r>
            <a:r>
              <a:rPr lang="en-US" sz="2400" spc="-100" dirty="0">
                <a:latin typeface="Book Antiqua" pitchFamily="18" charset="0"/>
              </a:rPr>
              <a:t>a series of sketches, </a:t>
            </a:r>
            <a:r>
              <a:rPr lang="en-US" sz="2400" spc="-100" dirty="0" err="1">
                <a:latin typeface="Book Antiqua" pitchFamily="18" charset="0"/>
              </a:rPr>
              <a:t>Zainul</a:t>
            </a:r>
            <a:r>
              <a:rPr lang="en-US" sz="2400" spc="-100" dirty="0">
                <a:latin typeface="Book Antiqua" pitchFamily="18" charset="0"/>
              </a:rPr>
              <a:t> not </a:t>
            </a:r>
            <a:r>
              <a:rPr lang="en-US" sz="2400" spc="-100" dirty="0" smtClean="0">
                <a:latin typeface="Book Antiqua" pitchFamily="18" charset="0"/>
              </a:rPr>
              <a:t>only documented </a:t>
            </a:r>
            <a:r>
              <a:rPr lang="en-US" sz="2400" spc="-100" dirty="0">
                <a:latin typeface="Book Antiqua" pitchFamily="18" charset="0"/>
              </a:rPr>
              <a:t>the harsh famine of 1940 but also </a:t>
            </a:r>
            <a:r>
              <a:rPr lang="en-US" sz="2400" spc="-100" dirty="0" smtClean="0">
                <a:latin typeface="Book Antiqua" pitchFamily="18" charset="0"/>
              </a:rPr>
              <a:t>showed its </a:t>
            </a:r>
            <a:r>
              <a:rPr lang="en-US" sz="2400" spc="-100" dirty="0">
                <a:latin typeface="Book Antiqua" pitchFamily="18" charset="0"/>
              </a:rPr>
              <a:t>sinister face through the skeletal figures of </a:t>
            </a:r>
            <a:r>
              <a:rPr lang="en-US" sz="2400" spc="-100" dirty="0" smtClean="0">
                <a:latin typeface="Book Antiqua" pitchFamily="18" charset="0"/>
              </a:rPr>
              <a:t>the people </a:t>
            </a:r>
            <a:r>
              <a:rPr lang="en-US" sz="2400" spc="-100" dirty="0">
                <a:latin typeface="Book Antiqua" pitchFamily="18" charset="0"/>
              </a:rPr>
              <a:t>destined to die of starvation in a </a:t>
            </a:r>
            <a:r>
              <a:rPr lang="en-US" sz="2400" spc="-100" dirty="0" smtClean="0">
                <a:latin typeface="Book Antiqua" pitchFamily="18" charset="0"/>
              </a:rPr>
              <a:t>man-made plight</a:t>
            </a:r>
            <a:r>
              <a:rPr lang="en-US" sz="2400" spc="-100" dirty="0">
                <a:latin typeface="Book Antiqua" pitchFamily="18" charset="0"/>
              </a:rPr>
              <a:t>. He depicted these extremely shocking </a:t>
            </a:r>
            <a:r>
              <a:rPr lang="en-US" sz="2400" spc="-100" dirty="0" smtClean="0">
                <a:latin typeface="Book Antiqua" pitchFamily="18" charset="0"/>
              </a:rPr>
              <a:t>pictures with </a:t>
            </a:r>
            <a:r>
              <a:rPr lang="en-US" sz="2400" spc="-100" dirty="0">
                <a:latin typeface="Book Antiqua" pitchFamily="18" charset="0"/>
              </a:rPr>
              <a:t>human compassion. He made his own ink </a:t>
            </a:r>
            <a:r>
              <a:rPr lang="en-US" sz="2400" spc="-100" dirty="0" smtClean="0">
                <a:latin typeface="Book Antiqua" pitchFamily="18" charset="0"/>
              </a:rPr>
              <a:t>by burning </a:t>
            </a:r>
            <a:r>
              <a:rPr lang="en-US" sz="2400" spc="-100" dirty="0">
                <a:latin typeface="Book Antiqua" pitchFamily="18" charset="0"/>
              </a:rPr>
              <a:t>charcoal and using cheap ordinary </a:t>
            </a:r>
            <a:r>
              <a:rPr lang="en-US" sz="2400" spc="-100" dirty="0" smtClean="0">
                <a:latin typeface="Book Antiqua" pitchFamily="18" charset="0"/>
              </a:rPr>
              <a:t>packing paper </a:t>
            </a:r>
            <a:r>
              <a:rPr lang="en-US" sz="2400" spc="-100" dirty="0">
                <a:latin typeface="Book Antiqua" pitchFamily="18" charset="0"/>
              </a:rPr>
              <a:t>for sketching. He produced a series of brush </a:t>
            </a:r>
            <a:r>
              <a:rPr lang="en-US" sz="2400" spc="-100" dirty="0" smtClean="0">
                <a:latin typeface="Book Antiqua" pitchFamily="18" charset="0"/>
              </a:rPr>
              <a:t>and ink </a:t>
            </a:r>
            <a:r>
              <a:rPr lang="en-US" sz="2400" spc="-100" dirty="0">
                <a:latin typeface="Book Antiqua" pitchFamily="18" charset="0"/>
              </a:rPr>
              <a:t>drawings, which later became iconic images of human </a:t>
            </a:r>
            <a:r>
              <a:rPr lang="en-US" sz="2400" spc="-100" dirty="0" smtClean="0">
                <a:latin typeface="Book Antiqua" pitchFamily="18" charset="0"/>
              </a:rPr>
              <a:t>sufferings. </a:t>
            </a:r>
            <a:r>
              <a:rPr lang="en-US" sz="2400" spc="-100" dirty="0" err="1" smtClean="0">
                <a:latin typeface="Book Antiqua" pitchFamily="18" charset="0"/>
              </a:rPr>
              <a:t>Zainul</a:t>
            </a:r>
            <a:r>
              <a:rPr lang="en-US" sz="2400" spc="-100" dirty="0" smtClean="0">
                <a:latin typeface="Book Antiqua" pitchFamily="18" charset="0"/>
              </a:rPr>
              <a:t> </a:t>
            </a:r>
            <a:r>
              <a:rPr lang="en-US" sz="2400" spc="-100" dirty="0">
                <a:latin typeface="Book Antiqua" pitchFamily="18" charset="0"/>
              </a:rPr>
              <a:t>developed a knack for drawing and painting when he was a high </a:t>
            </a:r>
            <a:r>
              <a:rPr lang="en-US" sz="2400" spc="-100" dirty="0" smtClean="0">
                <a:latin typeface="Book Antiqua" pitchFamily="18" charset="0"/>
              </a:rPr>
              <a:t>school student</a:t>
            </a:r>
            <a:r>
              <a:rPr lang="en-US" sz="2400" spc="-100" dirty="0">
                <a:latin typeface="Book Antiqua" pitchFamily="18" charset="0"/>
              </a:rPr>
              <a:t>. After completing high school, he got admission to the Government School </a:t>
            </a:r>
            <a:r>
              <a:rPr lang="en-US" sz="2400" spc="-100" dirty="0" smtClean="0">
                <a:latin typeface="Book Antiqua" pitchFamily="18" charset="0"/>
              </a:rPr>
              <a:t>of Art</a:t>
            </a:r>
            <a:r>
              <a:rPr lang="en-US" sz="2400" spc="-100" dirty="0">
                <a:latin typeface="Book Antiqua" pitchFamily="18" charset="0"/>
              </a:rPr>
              <a:t>, Calcutta (now Kolkata). He graduated with the first position in first class </a:t>
            </a:r>
            <a:r>
              <a:rPr lang="en-US" sz="2400" spc="-100" dirty="0" smtClean="0">
                <a:latin typeface="Book Antiqua" pitchFamily="18" charset="0"/>
              </a:rPr>
              <a:t>in 1938</a:t>
            </a:r>
            <a:r>
              <a:rPr lang="en-US" sz="2400" spc="-100" dirty="0">
                <a:latin typeface="Book Antiqua" pitchFamily="18" charset="0"/>
              </a:rPr>
              <a:t>. He was appointed teacher of the Art School while he was still a student </a:t>
            </a:r>
            <a:r>
              <a:rPr lang="en-US" sz="2400" spc="-100" dirty="0" smtClean="0">
                <a:latin typeface="Book Antiqua" pitchFamily="18" charset="0"/>
              </a:rPr>
              <a:t>there. He </a:t>
            </a:r>
            <a:r>
              <a:rPr lang="en-US" sz="2400" spc="-100" dirty="0">
                <a:latin typeface="Book Antiqua" pitchFamily="18" charset="0"/>
              </a:rPr>
              <a:t>also attended the Slade School of Arts, London in </a:t>
            </a:r>
            <a:r>
              <a:rPr lang="en-US" sz="2400" spc="-100" dirty="0" smtClean="0">
                <a:latin typeface="Book Antiqua" pitchFamily="18" charset="0"/>
              </a:rPr>
              <a:t>1951-52. </a:t>
            </a:r>
            <a:r>
              <a:rPr lang="en-US" sz="2400" spc="-100" dirty="0" err="1" smtClean="0">
                <a:latin typeface="Book Antiqua" pitchFamily="18" charset="0"/>
              </a:rPr>
              <a:t>Zainul</a:t>
            </a:r>
            <a:r>
              <a:rPr lang="en-US" sz="2400" spc="-100" dirty="0" smtClean="0">
                <a:latin typeface="Book Antiqua" pitchFamily="18" charset="0"/>
              </a:rPr>
              <a:t> </a:t>
            </a:r>
            <a:r>
              <a:rPr lang="en-US" sz="2400" spc="-100" dirty="0" err="1">
                <a:latin typeface="Book Antiqua" pitchFamily="18" charset="0"/>
              </a:rPr>
              <a:t>Abedin</a:t>
            </a:r>
            <a:r>
              <a:rPr lang="en-US" sz="2400" spc="-100" dirty="0">
                <a:latin typeface="Book Antiqua" pitchFamily="18" charset="0"/>
              </a:rPr>
              <a:t> is considered the founding father of Bangladeshi art. He was an </a:t>
            </a:r>
            <a:r>
              <a:rPr lang="en-US" sz="2400" spc="-100" dirty="0" smtClean="0">
                <a:latin typeface="Book Antiqua" pitchFamily="18" charset="0"/>
              </a:rPr>
              <a:t>artist of </a:t>
            </a:r>
            <a:r>
              <a:rPr lang="en-US" sz="2400" spc="-100" dirty="0">
                <a:latin typeface="Book Antiqua" pitchFamily="18" charset="0"/>
              </a:rPr>
              <a:t>outstanding talent and earned international reputation. </a:t>
            </a:r>
          </a:p>
        </p:txBody>
      </p:sp>
    </p:spTree>
    <p:extLst>
      <p:ext uri="{BB962C8B-B14F-4D97-AF65-F5344CB8AC3E}">
        <p14:creationId xmlns:p14="http://schemas.microsoft.com/office/powerpoint/2010/main" val="114860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36912"/>
            <a:ext cx="8534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spc="-100" dirty="0">
                <a:latin typeface="Book Antiqua" pitchFamily="18" charset="0"/>
              </a:rPr>
              <a:t>For his artistic and visionary qualities, he is referred to as </a:t>
            </a:r>
            <a:r>
              <a:rPr lang="en-US" sz="2000" i="1" spc="-100" dirty="0" err="1">
                <a:latin typeface="Book Antiqua" pitchFamily="18" charset="0"/>
              </a:rPr>
              <a:t>Shilpacharya</a:t>
            </a:r>
            <a:r>
              <a:rPr lang="en-US" sz="2000" i="1" spc="-100" dirty="0">
                <a:latin typeface="Book Antiqua" pitchFamily="18" charset="0"/>
              </a:rPr>
              <a:t> </a:t>
            </a:r>
            <a:r>
              <a:rPr lang="en-US" sz="2000" spc="-100" dirty="0">
                <a:latin typeface="Book Antiqua" pitchFamily="18" charset="0"/>
              </a:rPr>
              <a:t>meaning ‘great teacher of art’ in Bangladesh. He was the first Principal of the first art school in Dhaka in East Pakistan (now Bangladesh). He organized the </a:t>
            </a:r>
            <a:r>
              <a:rPr lang="en-US" sz="2000" i="1" spc="-100" dirty="0" err="1">
                <a:latin typeface="Book Antiqua" pitchFamily="18" charset="0"/>
              </a:rPr>
              <a:t>Nabanna</a:t>
            </a:r>
            <a:r>
              <a:rPr lang="en-US" sz="2000" i="1" spc="-100" dirty="0">
                <a:latin typeface="Book Antiqua" pitchFamily="18" charset="0"/>
              </a:rPr>
              <a:t> </a:t>
            </a:r>
            <a:r>
              <a:rPr lang="en-US" sz="2000" spc="-100" dirty="0">
                <a:latin typeface="Book Antiqua" pitchFamily="18" charset="0"/>
              </a:rPr>
              <a:t>(harvest) exhibition in 1969. In the exhibition, a 65-foot long scroll portraying the rural East Pakistan in phases from abundance to poverty. This intensified the already heightened non-cooperation movement against the Pakistan regime. The exhibition was symbolic of the artists’ protest and a milestone in demanding cultural and political freedom. </a:t>
            </a:r>
            <a:r>
              <a:rPr lang="en-US" sz="2000" spc="-100" dirty="0" err="1" smtClean="0">
                <a:latin typeface="Book Antiqua" pitchFamily="18" charset="0"/>
              </a:rPr>
              <a:t>Zainul’s</a:t>
            </a:r>
            <a:r>
              <a:rPr lang="en-US" sz="2000" spc="-100" dirty="0" err="1">
                <a:latin typeface="Book Antiqua" pitchFamily="18" charset="0"/>
              </a:rPr>
              <a:t>dynamic</a:t>
            </a:r>
            <a:r>
              <a:rPr lang="en-US" sz="2000" spc="-100" dirty="0">
                <a:latin typeface="Book Antiqua" pitchFamily="18" charset="0"/>
              </a:rPr>
              <a:t> style of work is evident in a 30 foot long scroll painting called </a:t>
            </a:r>
            <a:r>
              <a:rPr lang="en-US" sz="2000" i="1" spc="-100" dirty="0" err="1" smtClean="0">
                <a:latin typeface="Book Antiqua" pitchFamily="18" charset="0"/>
              </a:rPr>
              <a:t>Manpura</a:t>
            </a:r>
            <a:r>
              <a:rPr lang="en-US" sz="2000" i="1" spc="-100" dirty="0" smtClean="0">
                <a:latin typeface="Book Antiqua" pitchFamily="18" charset="0"/>
              </a:rPr>
              <a:t>, </a:t>
            </a:r>
            <a:r>
              <a:rPr lang="en-US" sz="2000" spc="-100" dirty="0" smtClean="0">
                <a:latin typeface="Book Antiqua" pitchFamily="18" charset="0"/>
              </a:rPr>
              <a:t>which </a:t>
            </a:r>
            <a:r>
              <a:rPr lang="en-US" sz="2000" spc="-100" dirty="0">
                <a:latin typeface="Book Antiqua" pitchFamily="18" charset="0"/>
              </a:rPr>
              <a:t>was done to commemorate the death of hundreds and thousands of people </a:t>
            </a:r>
            <a:r>
              <a:rPr lang="en-US" sz="2000" spc="-100" dirty="0" smtClean="0">
                <a:latin typeface="Book Antiqua" pitchFamily="18" charset="0"/>
              </a:rPr>
              <a:t>in the </a:t>
            </a:r>
            <a:r>
              <a:rPr lang="en-US" sz="2000" spc="-100" dirty="0">
                <a:latin typeface="Book Antiqua" pitchFamily="18" charset="0"/>
              </a:rPr>
              <a:t>devastating cyclone of </a:t>
            </a:r>
            <a:r>
              <a:rPr lang="en-US" sz="2000" spc="-100" dirty="0" smtClean="0">
                <a:latin typeface="Book Antiqua" pitchFamily="18" charset="0"/>
              </a:rPr>
              <a:t>1970. He </a:t>
            </a:r>
            <a:r>
              <a:rPr lang="en-US" sz="2000" spc="-100" dirty="0">
                <a:latin typeface="Book Antiqua" pitchFamily="18" charset="0"/>
              </a:rPr>
              <a:t>designed the pages of Constitution of Bangladesh. He founded the Folk </a:t>
            </a:r>
            <a:r>
              <a:rPr lang="en-US" sz="2000" spc="-100" dirty="0" smtClean="0">
                <a:latin typeface="Book Antiqua" pitchFamily="18" charset="0"/>
              </a:rPr>
              <a:t>Art Museum </a:t>
            </a:r>
            <a:r>
              <a:rPr lang="en-US" sz="2000" spc="-100" dirty="0">
                <a:latin typeface="Book Antiqua" pitchFamily="18" charset="0"/>
              </a:rPr>
              <a:t>at </a:t>
            </a:r>
            <a:r>
              <a:rPr lang="en-US" sz="2000" spc="-100" dirty="0" err="1">
                <a:latin typeface="Book Antiqua" pitchFamily="18" charset="0"/>
              </a:rPr>
              <a:t>Sonargoan</a:t>
            </a:r>
            <a:r>
              <a:rPr lang="en-US" sz="2000" spc="-100" dirty="0">
                <a:latin typeface="Book Antiqua" pitchFamily="18" charset="0"/>
              </a:rPr>
              <a:t>, and also </a:t>
            </a:r>
            <a:r>
              <a:rPr lang="en-US" sz="2000" spc="-100" dirty="0" err="1">
                <a:latin typeface="Book Antiqua" pitchFamily="18" charset="0"/>
              </a:rPr>
              <a:t>Zainul</a:t>
            </a:r>
            <a:r>
              <a:rPr lang="en-US" sz="2000" spc="-100" dirty="0">
                <a:latin typeface="Book Antiqua" pitchFamily="18" charset="0"/>
              </a:rPr>
              <a:t> </a:t>
            </a:r>
            <a:r>
              <a:rPr lang="en-US" sz="2000" spc="-100" dirty="0" err="1">
                <a:latin typeface="Book Antiqua" pitchFamily="18" charset="0"/>
              </a:rPr>
              <a:t>Abedin</a:t>
            </a:r>
            <a:r>
              <a:rPr lang="en-US" sz="2000" spc="-100" dirty="0">
                <a:latin typeface="Book Antiqua" pitchFamily="18" charset="0"/>
              </a:rPr>
              <a:t> </a:t>
            </a:r>
            <a:r>
              <a:rPr lang="en-US" sz="2000" i="1" spc="-100" dirty="0" err="1">
                <a:latin typeface="Book Antiqua" pitchFamily="18" charset="0"/>
              </a:rPr>
              <a:t>Shangrahasala</a:t>
            </a:r>
            <a:r>
              <a:rPr lang="en-US" sz="2000" i="1" spc="-100" dirty="0">
                <a:latin typeface="Book Antiqua" pitchFamily="18" charset="0"/>
              </a:rPr>
              <a:t>, </a:t>
            </a:r>
            <a:r>
              <a:rPr lang="en-US" sz="2000" spc="-100" dirty="0">
                <a:latin typeface="Book Antiqua" pitchFamily="18" charset="0"/>
              </a:rPr>
              <a:t>a gallery of his </a:t>
            </a:r>
            <a:r>
              <a:rPr lang="en-US" sz="2000" spc="-100" dirty="0" smtClean="0">
                <a:latin typeface="Book Antiqua" pitchFamily="18" charset="0"/>
              </a:rPr>
              <a:t>own works </a:t>
            </a:r>
            <a:r>
              <a:rPr lang="en-US" sz="2000" spc="-100" dirty="0">
                <a:latin typeface="Book Antiqua" pitchFamily="18" charset="0"/>
              </a:rPr>
              <a:t>in </a:t>
            </a:r>
            <a:r>
              <a:rPr lang="en-US" sz="2000" spc="-100" dirty="0" err="1">
                <a:latin typeface="Book Antiqua" pitchFamily="18" charset="0"/>
              </a:rPr>
              <a:t>Mymensing</a:t>
            </a:r>
            <a:r>
              <a:rPr lang="en-US" sz="2000" spc="-100" dirty="0">
                <a:latin typeface="Book Antiqua" pitchFamily="18" charset="0"/>
              </a:rPr>
              <a:t> in </a:t>
            </a:r>
            <a:r>
              <a:rPr lang="en-US" sz="2000" spc="-100" dirty="0" smtClean="0">
                <a:latin typeface="Book Antiqua" pitchFamily="18" charset="0"/>
              </a:rPr>
              <a:t>1975. The </a:t>
            </a:r>
            <a:r>
              <a:rPr lang="en-US" sz="2000" spc="-100" dirty="0">
                <a:latin typeface="Book Antiqua" pitchFamily="18" charset="0"/>
              </a:rPr>
              <a:t>river Brahmaputra plays a predominant role in his paintings and a source </a:t>
            </a:r>
            <a:r>
              <a:rPr lang="en-US" sz="2000" spc="-100" dirty="0" smtClean="0">
                <a:latin typeface="Book Antiqua" pitchFamily="18" charset="0"/>
              </a:rPr>
              <a:t>of inspiration </a:t>
            </a:r>
            <a:r>
              <a:rPr lang="en-US" sz="2000" spc="-100" dirty="0">
                <a:latin typeface="Book Antiqua" pitchFamily="18" charset="0"/>
              </a:rPr>
              <a:t>all through his career. Much of his childhood was spent near the </a:t>
            </a:r>
            <a:r>
              <a:rPr lang="en-US" sz="2000" spc="-100" dirty="0" smtClean="0">
                <a:latin typeface="Book Antiqua" pitchFamily="18" charset="0"/>
              </a:rPr>
              <a:t>scenic beauty </a:t>
            </a:r>
            <a:r>
              <a:rPr lang="en-US" sz="2000" spc="-100" dirty="0">
                <a:latin typeface="Book Antiqua" pitchFamily="18" charset="0"/>
              </a:rPr>
              <a:t>of the river Brahmaputra. A series of water </a:t>
            </a:r>
            <a:r>
              <a:rPr lang="en-US" sz="2000" spc="-100" dirty="0" err="1">
                <a:latin typeface="Book Antiqua" pitchFamily="18" charset="0"/>
              </a:rPr>
              <a:t>colours</a:t>
            </a:r>
            <a:r>
              <a:rPr lang="en-US" sz="2000" spc="-100" dirty="0">
                <a:latin typeface="Book Antiqua" pitchFamily="18" charset="0"/>
              </a:rPr>
              <a:t> that </a:t>
            </a:r>
            <a:r>
              <a:rPr lang="en-US" sz="2000" spc="-100" dirty="0" err="1">
                <a:latin typeface="Book Antiqua" pitchFamily="18" charset="0"/>
              </a:rPr>
              <a:t>Zainul</a:t>
            </a:r>
            <a:r>
              <a:rPr lang="en-US" sz="2000" spc="-100" dirty="0">
                <a:latin typeface="Book Antiqua" pitchFamily="18" charset="0"/>
              </a:rPr>
              <a:t> did as </a:t>
            </a:r>
            <a:r>
              <a:rPr lang="en-US" sz="2000" spc="-100" dirty="0" smtClean="0">
                <a:latin typeface="Book Antiqua" pitchFamily="18" charset="0"/>
              </a:rPr>
              <a:t>his tribute </a:t>
            </a:r>
            <a:r>
              <a:rPr lang="en-US" sz="2000" spc="-100" dirty="0">
                <a:latin typeface="Book Antiqua" pitchFamily="18" charset="0"/>
              </a:rPr>
              <a:t>to the river earned him the Governor’s Gold Medal in an all-India </a:t>
            </a:r>
            <a:r>
              <a:rPr lang="en-US" sz="2000" spc="-100" dirty="0" smtClean="0">
                <a:latin typeface="Book Antiqua" pitchFamily="18" charset="0"/>
              </a:rPr>
              <a:t>exhibition in </a:t>
            </a:r>
            <a:r>
              <a:rPr lang="en-US" sz="2000" spc="-100" dirty="0">
                <a:latin typeface="Book Antiqua" pitchFamily="18" charset="0"/>
              </a:rPr>
              <a:t>1938. This was the first time when he came into spotlight and this award gave </a:t>
            </a:r>
            <a:r>
              <a:rPr lang="en-US" sz="2000" spc="-100" dirty="0" smtClean="0">
                <a:latin typeface="Book Antiqua" pitchFamily="18" charset="0"/>
              </a:rPr>
              <a:t>him the </a:t>
            </a:r>
            <a:r>
              <a:rPr lang="en-US" sz="2000" spc="-100" dirty="0">
                <a:latin typeface="Book Antiqua" pitchFamily="18" charset="0"/>
              </a:rPr>
              <a:t>confidence to create his own visual style.</a:t>
            </a:r>
          </a:p>
          <a:p>
            <a:pPr algn="just"/>
            <a:r>
              <a:rPr lang="en-US" sz="2000" spc="-100" dirty="0" err="1">
                <a:latin typeface="Book Antiqua" pitchFamily="18" charset="0"/>
              </a:rPr>
              <a:t>Zainul</a:t>
            </a:r>
            <a:r>
              <a:rPr lang="en-US" sz="2000" spc="-100" dirty="0">
                <a:latin typeface="Book Antiqua" pitchFamily="18" charset="0"/>
              </a:rPr>
              <a:t> was born in </a:t>
            </a:r>
            <a:r>
              <a:rPr lang="en-US" sz="2000" spc="-100" dirty="0" err="1">
                <a:latin typeface="Book Antiqua" pitchFamily="18" charset="0"/>
              </a:rPr>
              <a:t>Kishoreganj</a:t>
            </a:r>
            <a:r>
              <a:rPr lang="en-US" sz="2000" spc="-100" dirty="0">
                <a:latin typeface="Book Antiqua" pitchFamily="18" charset="0"/>
              </a:rPr>
              <a:t> on 29 December 1914 and died on 28 May 1976</a:t>
            </a:r>
            <a:r>
              <a:rPr lang="en-US" sz="2000" spc="-100" dirty="0" smtClean="0">
                <a:latin typeface="Book Antiqua" pitchFamily="18" charset="0"/>
              </a:rPr>
              <a:t>.</a:t>
            </a:r>
            <a:endParaRPr lang="en-US" sz="2000" spc="-1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01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96205"/>
            <a:ext cx="853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Book Antiqua" pitchFamily="18" charset="0"/>
              </a:rPr>
              <a:t>B Look at the series of pictures. Work in groups and talk about them. Now briefly write about what each picture portrays.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67459"/>
            <a:ext cx="3460132" cy="29083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829" y="2267459"/>
            <a:ext cx="3260971" cy="29083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267459"/>
            <a:ext cx="2057400" cy="29083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6200" y="5410200"/>
            <a:ext cx="346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Picture 1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6868" y="5410199"/>
            <a:ext cx="346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Picture 2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02773" y="5410198"/>
            <a:ext cx="346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Picture 3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68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28600"/>
            <a:ext cx="89154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Presenter &amp; class identity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800" y="1045260"/>
            <a:ext cx="4876800" cy="267765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Md. </a:t>
            </a:r>
            <a:r>
              <a:rPr lang="en-US" sz="2800" b="1" dirty="0" err="1" smtClean="0">
                <a:latin typeface="Book Antiqua" pitchFamily="18" charset="0"/>
              </a:rPr>
              <a:t>Hasan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dirty="0" err="1" smtClean="0">
                <a:latin typeface="Book Antiqua" pitchFamily="18" charset="0"/>
              </a:rPr>
              <a:t>Hafizur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dirty="0" err="1" smtClean="0">
                <a:latin typeface="Book Antiqua" pitchFamily="18" charset="0"/>
              </a:rPr>
              <a:t>Rahman</a:t>
            </a:r>
            <a:endParaRPr lang="en-US" sz="2800" b="1" dirty="0" smtClean="0">
              <a:latin typeface="Book Antiqua" pitchFamily="18" charset="0"/>
            </a:endParaRPr>
          </a:p>
          <a:p>
            <a:r>
              <a:rPr lang="en-US" sz="2800" b="1" dirty="0" smtClean="0">
                <a:latin typeface="Book Antiqua" pitchFamily="18" charset="0"/>
              </a:rPr>
              <a:t>Lecturer &amp; Head of the </a:t>
            </a:r>
          </a:p>
          <a:p>
            <a:r>
              <a:rPr lang="en-US" sz="2800" b="1" dirty="0" smtClean="0">
                <a:latin typeface="Book Antiqua" pitchFamily="18" charset="0"/>
              </a:rPr>
              <a:t>Department (English)</a:t>
            </a:r>
          </a:p>
          <a:p>
            <a:r>
              <a:rPr lang="en-US" sz="2800" b="1" dirty="0" smtClean="0">
                <a:latin typeface="Book Antiqua" pitchFamily="18" charset="0"/>
              </a:rPr>
              <a:t>Building-5</a:t>
            </a:r>
          </a:p>
          <a:p>
            <a:r>
              <a:rPr lang="en-US" sz="2800" b="1" dirty="0" smtClean="0">
                <a:latin typeface="Book Antiqua" pitchFamily="18" charset="0"/>
              </a:rPr>
              <a:t>Cambrian School &amp; College</a:t>
            </a:r>
          </a:p>
          <a:p>
            <a:r>
              <a:rPr lang="en-US" sz="2800" b="1" dirty="0" err="1" smtClean="0">
                <a:latin typeface="Book Antiqua" pitchFamily="18" charset="0"/>
              </a:rPr>
              <a:t>Baridhara</a:t>
            </a:r>
            <a:r>
              <a:rPr lang="en-US" sz="2800" b="1" dirty="0" smtClean="0">
                <a:latin typeface="Book Antiqua" pitchFamily="18" charset="0"/>
              </a:rPr>
              <a:t>, Dhaka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42" r="27300" b="20635"/>
          <a:stretch/>
        </p:blipFill>
        <p:spPr>
          <a:xfrm>
            <a:off x="105228" y="1056620"/>
            <a:ext cx="3918857" cy="5442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114800" y="3778048"/>
            <a:ext cx="4876800" cy="27214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English For Today</a:t>
            </a:r>
          </a:p>
          <a:p>
            <a:pPr algn="ctr"/>
            <a:r>
              <a:rPr lang="en-US" sz="3200" b="1" dirty="0" smtClean="0">
                <a:latin typeface="Book Antiqua" pitchFamily="18" charset="0"/>
              </a:rPr>
              <a:t>Class IX-X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5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0" y="3175577"/>
            <a:ext cx="8813135" cy="2682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0" y="257331"/>
            <a:ext cx="2971800" cy="23322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22" y="260455"/>
            <a:ext cx="2963535" cy="23303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47" y="258580"/>
            <a:ext cx="2919817" cy="2332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52400" y="2590802"/>
            <a:ext cx="346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Picture 4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8268" y="2590801"/>
            <a:ext cx="346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Picture 5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4173" y="2590800"/>
            <a:ext cx="346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Picture 6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0668" y="5968425"/>
            <a:ext cx="346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Picture 7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57200"/>
            <a:ext cx="85344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C </a:t>
            </a:r>
            <a:r>
              <a:rPr lang="en-US" sz="2800" b="1" dirty="0">
                <a:latin typeface="Book Antiqua" pitchFamily="18" charset="0"/>
              </a:rPr>
              <a:t>Listen to the CD</a:t>
            </a:r>
            <a:r>
              <a:rPr lang="en-US" sz="2800" b="1" dirty="0" smtClean="0">
                <a:latin typeface="Book Antiqua" pitchFamily="18" charset="0"/>
              </a:rPr>
              <a:t>/ teacher </a:t>
            </a:r>
            <a:r>
              <a:rPr lang="en-US" sz="2800" b="1" dirty="0">
                <a:latin typeface="Book Antiqua" pitchFamily="18" charset="0"/>
              </a:rPr>
              <a:t>and tick the word/s you hear.</a:t>
            </a:r>
          </a:p>
          <a:p>
            <a:pPr marL="290513" indent="-290513"/>
            <a:r>
              <a:rPr lang="en-US" sz="2800" b="1" dirty="0" smtClean="0">
                <a:latin typeface="Book Antiqua" pitchFamily="18" charset="0"/>
              </a:rPr>
              <a:t>1. </a:t>
            </a:r>
            <a:r>
              <a:rPr lang="en-US" sz="2800" b="1" dirty="0">
                <a:latin typeface="Book Antiqua" pitchFamily="18" charset="0"/>
              </a:rPr>
              <a:t>The US Ambassador to Bangladesh considers </a:t>
            </a:r>
            <a:r>
              <a:rPr lang="en-US" sz="2800" b="1" dirty="0" err="1">
                <a:latin typeface="Book Antiqua" pitchFamily="18" charset="0"/>
              </a:rPr>
              <a:t>Zainul</a:t>
            </a:r>
            <a:r>
              <a:rPr lang="en-US" sz="2800" b="1" dirty="0">
                <a:latin typeface="Book Antiqua" pitchFamily="18" charset="0"/>
              </a:rPr>
              <a:t> </a:t>
            </a:r>
            <a:r>
              <a:rPr lang="en-US" sz="2800" b="1" dirty="0" err="1">
                <a:latin typeface="Book Antiqua" pitchFamily="18" charset="0"/>
              </a:rPr>
              <a:t>Abedin</a:t>
            </a:r>
            <a:r>
              <a:rPr lang="en-US" sz="2800" b="1" dirty="0">
                <a:latin typeface="Book Antiqua" pitchFamily="18" charset="0"/>
              </a:rPr>
              <a:t> a</a:t>
            </a:r>
          </a:p>
          <a:p>
            <a:pPr marL="290513"/>
            <a:r>
              <a:rPr lang="en-US" sz="2800" dirty="0">
                <a:latin typeface="Book Antiqua" pitchFamily="18" charset="0"/>
              </a:rPr>
              <a:t>a great </a:t>
            </a:r>
            <a:r>
              <a:rPr lang="en-US" sz="2800" dirty="0" smtClean="0">
                <a:latin typeface="Book Antiqua" pitchFamily="18" charset="0"/>
              </a:rPr>
              <a:t>painter.		b </a:t>
            </a:r>
            <a:r>
              <a:rPr lang="en-US" sz="2800" dirty="0">
                <a:latin typeface="Book Antiqua" pitchFamily="18" charset="0"/>
              </a:rPr>
              <a:t>popular painter.</a:t>
            </a:r>
          </a:p>
          <a:p>
            <a:pPr marL="290513"/>
            <a:r>
              <a:rPr lang="en-US" sz="2800" dirty="0">
                <a:latin typeface="Book Antiqua" pitchFamily="18" charset="0"/>
              </a:rPr>
              <a:t>c master </a:t>
            </a:r>
            <a:r>
              <a:rPr lang="en-US" sz="2800" dirty="0" smtClean="0">
                <a:latin typeface="Book Antiqua" pitchFamily="18" charset="0"/>
              </a:rPr>
              <a:t>painter.	d </a:t>
            </a:r>
            <a:r>
              <a:rPr lang="en-US" sz="2800" dirty="0">
                <a:latin typeface="Book Antiqua" pitchFamily="18" charset="0"/>
              </a:rPr>
              <a:t>unique painter.</a:t>
            </a:r>
          </a:p>
          <a:p>
            <a:r>
              <a:rPr lang="en-US" sz="2800" b="1" dirty="0" smtClean="0">
                <a:latin typeface="Book Antiqua" pitchFamily="18" charset="0"/>
              </a:rPr>
              <a:t>2. </a:t>
            </a:r>
            <a:r>
              <a:rPr lang="en-US" sz="2800" b="1" dirty="0" err="1">
                <a:latin typeface="Book Antiqua" pitchFamily="18" charset="0"/>
              </a:rPr>
              <a:t>Zainul’s</a:t>
            </a:r>
            <a:r>
              <a:rPr lang="en-US" sz="2800" b="1" dirty="0">
                <a:latin typeface="Book Antiqua" pitchFamily="18" charset="0"/>
              </a:rPr>
              <a:t> art gallery was set up in ---------------.</a:t>
            </a:r>
          </a:p>
          <a:p>
            <a:pPr marL="231775" indent="115888"/>
            <a:r>
              <a:rPr lang="en-US" sz="2800" dirty="0">
                <a:latin typeface="Book Antiqua" pitchFamily="18" charset="0"/>
              </a:rPr>
              <a:t>a </a:t>
            </a:r>
            <a:r>
              <a:rPr lang="en-US" sz="2800" dirty="0" smtClean="0">
                <a:latin typeface="Book Antiqua" pitchFamily="18" charset="0"/>
              </a:rPr>
              <a:t>1972.			b </a:t>
            </a:r>
            <a:r>
              <a:rPr lang="en-US" sz="2800" dirty="0">
                <a:latin typeface="Book Antiqua" pitchFamily="18" charset="0"/>
              </a:rPr>
              <a:t>1973.</a:t>
            </a:r>
          </a:p>
          <a:p>
            <a:pPr marL="290513" indent="-290513"/>
            <a:r>
              <a:rPr lang="en-US" sz="2800" dirty="0" smtClean="0">
                <a:latin typeface="Book Antiqua" pitchFamily="18" charset="0"/>
              </a:rPr>
              <a:t>	c 1974.			d </a:t>
            </a:r>
            <a:r>
              <a:rPr lang="en-US" sz="2800" dirty="0">
                <a:latin typeface="Book Antiqua" pitchFamily="18" charset="0"/>
              </a:rPr>
              <a:t>1975</a:t>
            </a:r>
            <a:r>
              <a:rPr lang="en-US" sz="2800" dirty="0" smtClean="0">
                <a:latin typeface="Book Antiqua" pitchFamily="18" charset="0"/>
              </a:rPr>
              <a:t>.</a:t>
            </a:r>
            <a:r>
              <a:rPr lang="en-US" sz="2800" b="1" dirty="0" smtClean="0">
                <a:latin typeface="Book Antiqua" pitchFamily="18" charset="0"/>
              </a:rPr>
              <a:t> </a:t>
            </a:r>
          </a:p>
          <a:p>
            <a:pPr marL="290513" indent="-290513"/>
            <a:r>
              <a:rPr lang="en-US" sz="2800" b="1" dirty="0" smtClean="0">
                <a:latin typeface="Book Antiqua" pitchFamily="18" charset="0"/>
              </a:rPr>
              <a:t>3. The number of </a:t>
            </a:r>
            <a:r>
              <a:rPr lang="en-US" sz="2800" b="1" dirty="0" err="1" smtClean="0">
                <a:latin typeface="Book Antiqua" pitchFamily="18" charset="0"/>
              </a:rPr>
              <a:t>Zainul’s</a:t>
            </a:r>
            <a:r>
              <a:rPr lang="en-US" sz="2800" b="1" dirty="0" smtClean="0">
                <a:latin typeface="Book Antiqua" pitchFamily="18" charset="0"/>
              </a:rPr>
              <a:t> artwork preserved in the gallery is ---------</a:t>
            </a:r>
          </a:p>
          <a:p>
            <a:pPr marL="290513"/>
            <a:r>
              <a:rPr lang="en-US" sz="2800" dirty="0" smtClean="0">
                <a:latin typeface="Book Antiqua" pitchFamily="18" charset="0"/>
              </a:rPr>
              <a:t>a 53.		b 62.</a:t>
            </a:r>
          </a:p>
          <a:p>
            <a:pPr marL="290513"/>
            <a:r>
              <a:rPr lang="en-US" sz="2800" dirty="0" smtClean="0">
                <a:latin typeface="Book Antiqua" pitchFamily="18" charset="0"/>
              </a:rPr>
              <a:t>c 65.		d 75.</a:t>
            </a:r>
          </a:p>
          <a:p>
            <a:pPr marL="231775" indent="115888"/>
            <a:endParaRPr lang="en-US" sz="28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48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8458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90513"/>
            <a:r>
              <a:rPr lang="en-US" sz="2800" b="1" dirty="0" smtClean="0">
                <a:latin typeface="Book Antiqua" pitchFamily="18" charset="0"/>
              </a:rPr>
              <a:t>4 The US Ambassador commented that the museum is a global </a:t>
            </a:r>
          </a:p>
          <a:p>
            <a:pPr marL="290513"/>
            <a:r>
              <a:rPr lang="en-US" sz="2800" dirty="0" smtClean="0">
                <a:latin typeface="Book Antiqua" pitchFamily="18" charset="0"/>
              </a:rPr>
              <a:t>a wealth.		b asset.</a:t>
            </a:r>
          </a:p>
          <a:p>
            <a:pPr marL="290513"/>
            <a:r>
              <a:rPr lang="en-US" sz="2800" dirty="0" smtClean="0">
                <a:latin typeface="Book Antiqua" pitchFamily="18" charset="0"/>
              </a:rPr>
              <a:t>c gift.		d treasure.</a:t>
            </a:r>
          </a:p>
          <a:p>
            <a:r>
              <a:rPr lang="en-US" sz="2800" b="1" dirty="0" smtClean="0">
                <a:latin typeface="Book Antiqua" pitchFamily="18" charset="0"/>
              </a:rPr>
              <a:t>5 </a:t>
            </a:r>
            <a:r>
              <a:rPr lang="en-US" sz="2800" b="1" dirty="0" err="1" smtClean="0">
                <a:latin typeface="Book Antiqua" pitchFamily="18" charset="0"/>
              </a:rPr>
              <a:t>Mozena</a:t>
            </a:r>
            <a:r>
              <a:rPr lang="en-US" sz="2800" b="1" dirty="0" smtClean="0">
                <a:latin typeface="Book Antiqua" pitchFamily="18" charset="0"/>
              </a:rPr>
              <a:t> visited the gallery for</a:t>
            </a:r>
          </a:p>
          <a:p>
            <a:pPr marL="290513" indent="-58738"/>
            <a:r>
              <a:rPr lang="en-US" sz="2800" dirty="0" smtClean="0">
                <a:latin typeface="Book Antiqua" pitchFamily="18" charset="0"/>
              </a:rPr>
              <a:t>a 3 hours.		b 2 hours.</a:t>
            </a:r>
          </a:p>
          <a:p>
            <a:pPr marL="290513" indent="-58738"/>
            <a:r>
              <a:rPr lang="en-US" sz="2800" dirty="0" smtClean="0">
                <a:latin typeface="Book Antiqua" pitchFamily="18" charset="0"/>
              </a:rPr>
              <a:t>c 1 hour.		d ½ hour.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3352800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ook Antiqua" pitchFamily="18" charset="0"/>
              </a:rPr>
              <a:t>D Listen to the text again and answer the questions.</a:t>
            </a:r>
          </a:p>
          <a:p>
            <a:pPr marL="508000" indent="-276225"/>
            <a:r>
              <a:rPr lang="en-US" sz="2400" dirty="0" smtClean="0">
                <a:latin typeface="Book Antiqua" pitchFamily="18" charset="0"/>
              </a:rPr>
              <a:t>1 Where is </a:t>
            </a:r>
            <a:r>
              <a:rPr lang="en-US" sz="2400" dirty="0" err="1" smtClean="0">
                <a:latin typeface="Book Antiqua" pitchFamily="18" charset="0"/>
              </a:rPr>
              <a:t>Zainul’s</a:t>
            </a:r>
            <a:r>
              <a:rPr lang="en-US" sz="2400" dirty="0" smtClean="0">
                <a:latin typeface="Book Antiqua" pitchFamily="18" charset="0"/>
              </a:rPr>
              <a:t> art gallery situated?</a:t>
            </a:r>
          </a:p>
          <a:p>
            <a:pPr marL="508000" indent="-276225"/>
            <a:r>
              <a:rPr lang="en-US" sz="2400" dirty="0" smtClean="0">
                <a:latin typeface="Book Antiqua" pitchFamily="18" charset="0"/>
              </a:rPr>
              <a:t>2 When did the Ambassador visit the gallery?</a:t>
            </a:r>
          </a:p>
          <a:p>
            <a:pPr marL="508000" indent="-276225"/>
            <a:r>
              <a:rPr lang="en-US" sz="2400" dirty="0" smtClean="0">
                <a:latin typeface="Book Antiqua" pitchFamily="18" charset="0"/>
              </a:rPr>
              <a:t>3 Who else were there with the Ambassador during his visit?</a:t>
            </a:r>
          </a:p>
          <a:p>
            <a:pPr marL="508000" indent="-276225"/>
            <a:r>
              <a:rPr lang="en-US" sz="2400" dirty="0" smtClean="0">
                <a:latin typeface="Book Antiqua" pitchFamily="18" charset="0"/>
              </a:rPr>
              <a:t>4 Which artworks of </a:t>
            </a:r>
            <a:r>
              <a:rPr lang="en-US" sz="2400" dirty="0" err="1" smtClean="0">
                <a:latin typeface="Book Antiqua" pitchFamily="18" charset="0"/>
              </a:rPr>
              <a:t>Zainul</a:t>
            </a:r>
            <a:r>
              <a:rPr lang="en-US" sz="2400" dirty="0" smtClean="0">
                <a:latin typeface="Book Antiqua" pitchFamily="18" charset="0"/>
              </a:rPr>
              <a:t> did the Ambassador specially mention?</a:t>
            </a:r>
          </a:p>
          <a:p>
            <a:pPr marL="508000" indent="-276225"/>
            <a:r>
              <a:rPr lang="en-US" sz="2400" dirty="0" smtClean="0">
                <a:latin typeface="Book Antiqua" pitchFamily="18" charset="0"/>
              </a:rPr>
              <a:t>5 How did </a:t>
            </a:r>
            <a:r>
              <a:rPr lang="en-US" sz="2400" dirty="0" err="1" smtClean="0">
                <a:latin typeface="Book Antiqua" pitchFamily="18" charset="0"/>
              </a:rPr>
              <a:t>Moneza</a:t>
            </a:r>
            <a:r>
              <a:rPr lang="en-US" sz="2400" dirty="0" smtClean="0">
                <a:latin typeface="Book Antiqua" pitchFamily="18" charset="0"/>
              </a:rPr>
              <a:t> feel after visiting the gallery?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45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>
          <a:xfrm>
            <a:off x="1066800" y="1560493"/>
            <a:ext cx="7239000" cy="1676400"/>
          </a:xfrm>
          <a:prstGeom prst="downArrowCallout">
            <a:avLst>
              <a:gd name="adj1" fmla="val 49242"/>
              <a:gd name="adj2" fmla="val 56169"/>
              <a:gd name="adj3" fmla="val 25000"/>
              <a:gd name="adj4" fmla="val 56319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Home </a:t>
            </a:r>
            <a:r>
              <a:rPr lang="en-US" sz="2800" b="1" dirty="0">
                <a:latin typeface="Book Antiqua" pitchFamily="18" charset="0"/>
              </a:rPr>
              <a:t>A</a:t>
            </a:r>
            <a:r>
              <a:rPr lang="en-US" sz="2800" b="1" dirty="0" smtClean="0">
                <a:latin typeface="Book Antiqua" pitchFamily="18" charset="0"/>
              </a:rPr>
              <a:t>ssignment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922693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Write a paragraph on the life and activities of </a:t>
            </a:r>
            <a:r>
              <a:rPr lang="en-US" sz="2800" b="1" dirty="0" err="1" smtClean="0">
                <a:latin typeface="Book Antiqua" pitchFamily="18" charset="0"/>
              </a:rPr>
              <a:t>Zainul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dirty="0" err="1" smtClean="0">
                <a:latin typeface="Book Antiqua" pitchFamily="18" charset="0"/>
              </a:rPr>
              <a:t>Abedin</a:t>
            </a:r>
            <a:r>
              <a:rPr lang="en-US" sz="2800" b="1" dirty="0" smtClean="0">
                <a:latin typeface="Book Antiqua" pitchFamily="18" charset="0"/>
              </a:rPr>
              <a:t>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18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43000" y="1752600"/>
            <a:ext cx="6324600" cy="2819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Thank you all.</a:t>
            </a:r>
            <a:endParaRPr lang="en-US" sz="40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9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308218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2318656" y="1371600"/>
            <a:ext cx="4495800" cy="2286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Watch &amp; guess the video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7157" y="4419600"/>
            <a:ext cx="563879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What is the video about?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11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88" y="990600"/>
            <a:ext cx="5698420" cy="464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599" y="6019800"/>
            <a:ext cx="563879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Book Antiqua" pitchFamily="18" charset="0"/>
              </a:rPr>
              <a:t>Shilpacharya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dirty="0" err="1" smtClean="0">
                <a:latin typeface="Book Antiqua" pitchFamily="18" charset="0"/>
              </a:rPr>
              <a:t>Zainul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dirty="0" err="1" smtClean="0">
                <a:latin typeface="Book Antiqua" pitchFamily="18" charset="0"/>
              </a:rPr>
              <a:t>Abedin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74988" y="1600200"/>
            <a:ext cx="2971800" cy="4267200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Art of-</a:t>
            </a:r>
            <a:endParaRPr lang="en-US" sz="40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35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85800" y="304800"/>
            <a:ext cx="8077200" cy="17526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Our Today’s lesson is-</a:t>
            </a:r>
            <a:endParaRPr lang="en-US" sz="3200" b="1" dirty="0">
              <a:latin typeface="Book Antiq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2209800"/>
            <a:ext cx="3143250" cy="4191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4600" y="2188029"/>
            <a:ext cx="5105400" cy="42127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4600" y="3705135"/>
            <a:ext cx="26924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Book Antiqua" pitchFamily="18" charset="0"/>
              </a:rPr>
              <a:t>Zainul</a:t>
            </a:r>
            <a:r>
              <a:rPr lang="en-US" sz="2400" b="1" dirty="0" smtClean="0">
                <a:latin typeface="Book Antiqua" pitchFamily="18" charset="0"/>
              </a:rPr>
              <a:t> </a:t>
            </a:r>
            <a:r>
              <a:rPr lang="en-US" sz="2400" b="1" dirty="0" err="1" smtClean="0">
                <a:latin typeface="Book Antiqua" pitchFamily="18" charset="0"/>
              </a:rPr>
              <a:t>Abedin</a:t>
            </a:r>
            <a:r>
              <a:rPr lang="en-US" sz="2400" b="1" dirty="0" smtClean="0">
                <a:latin typeface="Book Antiqua" pitchFamily="18" charset="0"/>
              </a:rPr>
              <a:t>, </a:t>
            </a:r>
          </a:p>
          <a:p>
            <a:pPr algn="ctr"/>
            <a:r>
              <a:rPr lang="en-US" sz="2400" b="1" dirty="0" smtClean="0">
                <a:latin typeface="Book Antiqua" pitchFamily="18" charset="0"/>
              </a:rPr>
              <a:t>the greatest artist</a:t>
            </a:r>
          </a:p>
          <a:p>
            <a:pPr algn="ctr"/>
            <a:r>
              <a:rPr lang="en-US" sz="2400" b="1" dirty="0" smtClean="0">
                <a:latin typeface="Book Antiqua" pitchFamily="18" charset="0"/>
              </a:rPr>
              <a:t>Unit-7, Lesson-1</a:t>
            </a:r>
            <a:endParaRPr lang="en-US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7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>
            <a:off x="457200" y="762000"/>
            <a:ext cx="8305800" cy="1524000"/>
          </a:xfrm>
          <a:prstGeom prst="trapezoid">
            <a:avLst>
              <a:gd name="adj" fmla="val 8881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Learning outcomes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2286000"/>
            <a:ext cx="8305800" cy="3276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231775"/>
            <a:r>
              <a:rPr lang="en-US" sz="2800" b="1" dirty="0" smtClean="0">
                <a:latin typeface="Book Antiqua" pitchFamily="18" charset="0"/>
              </a:rPr>
              <a:t>After we have studied this lesson, we will be </a:t>
            </a:r>
          </a:p>
          <a:p>
            <a:pPr indent="231775"/>
            <a:r>
              <a:rPr lang="en-US" sz="2800" b="1" dirty="0" smtClean="0">
                <a:latin typeface="Book Antiqua" pitchFamily="18" charset="0"/>
              </a:rPr>
              <a:t>able to-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1" dirty="0" smtClean="0">
                <a:latin typeface="Book Antiqua" pitchFamily="18" charset="0"/>
              </a:rPr>
              <a:t>read and understand through silent reading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1" dirty="0" smtClean="0">
                <a:latin typeface="Book Antiqua" pitchFamily="18" charset="0"/>
              </a:rPr>
              <a:t>ask and answer question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1" dirty="0" smtClean="0">
                <a:latin typeface="Book Antiqua" pitchFamily="18" charset="0"/>
              </a:rPr>
              <a:t>write an article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8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8" t="1615" r="24762" b="1285"/>
          <a:stretch/>
        </p:blipFill>
        <p:spPr>
          <a:xfrm>
            <a:off x="420914" y="1219200"/>
            <a:ext cx="3342040" cy="39043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6658" y="5638800"/>
            <a:ext cx="348718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Book Antiqua" pitchFamily="18" charset="0"/>
              </a:rPr>
              <a:t>Zainul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dirty="0" err="1" smtClean="0">
                <a:latin typeface="Book Antiqua" pitchFamily="18" charset="0"/>
              </a:rPr>
              <a:t>Abedin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1" y="304800"/>
            <a:ext cx="861059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Let us know something about ________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1066800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Birth place : </a:t>
            </a:r>
            <a:r>
              <a:rPr lang="en-US" sz="2800" b="1" dirty="0" err="1" smtClean="0">
                <a:latin typeface="Book Antiqua" pitchFamily="18" charset="0"/>
              </a:rPr>
              <a:t>Kishoreganj</a:t>
            </a:r>
            <a:endParaRPr lang="en-US" sz="2800" b="1" dirty="0" smtClean="0">
              <a:latin typeface="Book Antiqua" pitchFamily="18" charset="0"/>
            </a:endParaRPr>
          </a:p>
          <a:p>
            <a:r>
              <a:rPr lang="en-US" sz="2800" b="1" dirty="0" smtClean="0">
                <a:latin typeface="Book Antiqua" pitchFamily="18" charset="0"/>
              </a:rPr>
              <a:t>Date of birth : 29 December 1914.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4886" y="2438400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In 1938 he graduated with the first position in first class.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7543" y="5294293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He was titled  ‘</a:t>
            </a:r>
            <a:r>
              <a:rPr lang="en-US" sz="2800" b="1" dirty="0" err="1" smtClean="0">
                <a:latin typeface="Book Antiqua" pitchFamily="18" charset="0"/>
              </a:rPr>
              <a:t>Shilpacharya</a:t>
            </a:r>
            <a:r>
              <a:rPr lang="en-US" sz="2800" b="1" dirty="0" smtClean="0">
                <a:latin typeface="Book Antiqua" pitchFamily="18" charset="0"/>
              </a:rPr>
              <a:t>’  (great teacher  of art).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07543" y="3886200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He attended the Slade School of Arts, London during 1951-52.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3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1"/>
            <a:ext cx="8610600" cy="5410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81600" y="49530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Brahmaputra Nod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8674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Book Antiqua" pitchFamily="18" charset="0"/>
              </a:rPr>
              <a:t>Zainul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dirty="0" err="1" smtClean="0">
                <a:latin typeface="Book Antiqua" pitchFamily="18" charset="0"/>
              </a:rPr>
              <a:t>Abedin</a:t>
            </a:r>
            <a:r>
              <a:rPr lang="en-US" sz="2800" b="1" dirty="0" smtClean="0">
                <a:latin typeface="Book Antiqua" pitchFamily="18" charset="0"/>
              </a:rPr>
              <a:t> was inspired to be an artist by the river Brahmaputra</a:t>
            </a:r>
            <a:r>
              <a:rPr lang="en-US" sz="2800" b="1" dirty="0">
                <a:latin typeface="Book Antiqu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54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1647</Words>
  <Application>Microsoft Office PowerPoint</Application>
  <PresentationFormat>On-screen Show (4:3)</PresentationFormat>
  <Paragraphs>200</Paragraphs>
  <Slides>34</Slides>
  <Notes>33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40</cp:revision>
  <dcterms:created xsi:type="dcterms:W3CDTF">2015-06-26T08:28:30Z</dcterms:created>
  <dcterms:modified xsi:type="dcterms:W3CDTF">2015-07-25T12:01:55Z</dcterms:modified>
</cp:coreProperties>
</file>